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  <p:sldId id="272" r:id="rId7"/>
    <p:sldId id="273" r:id="rId8"/>
    <p:sldId id="262" r:id="rId9"/>
    <p:sldId id="263" r:id="rId10"/>
    <p:sldId id="269" r:id="rId11"/>
    <p:sldId id="264" r:id="rId12"/>
    <p:sldId id="265" r:id="rId13"/>
    <p:sldId id="270" r:id="rId14"/>
    <p:sldId id="266" r:id="rId15"/>
    <p:sldId id="267" r:id="rId16"/>
    <p:sldId id="271" r:id="rId17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60" autoAdjust="0"/>
  </p:normalViewPr>
  <p:slideViewPr>
    <p:cSldViewPr>
      <p:cViewPr varScale="1">
        <p:scale>
          <a:sx n="81" d="100"/>
          <a:sy n="81" d="100"/>
        </p:scale>
        <p:origin x="653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nl-NL" smtClean="0"/>
              <a:t>Klik om het opmaakprofiel van de modelondertitel te bewerken</a:t>
            </a:r>
            <a:endParaRPr lang="en-US"/>
          </a:p>
        </p:txBody>
      </p:sp>
      <p:sp>
        <p:nvSpPr>
          <p:cNvPr id="4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51A20-278B-45C3-ADC4-9453284BBB88}" type="datetimeFigureOut">
              <a:rPr lang="nl-NL"/>
              <a:pPr>
                <a:defRPr/>
              </a:pPr>
              <a:t>10-2-2016</a:t>
            </a:fld>
            <a:endParaRPr lang="nl-NL"/>
          </a:p>
        </p:txBody>
      </p:sp>
      <p:sp>
        <p:nvSpPr>
          <p:cNvPr id="5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2A3FEED6-BDDA-41AB-A919-2EE737092AF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849579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986C0-FF62-481F-968F-17843CCFE6EE}" type="datetimeFigureOut">
              <a:rPr lang="nl-NL"/>
              <a:pPr>
                <a:defRPr/>
              </a:pPr>
              <a:t>10-2-2016</a:t>
            </a:fld>
            <a:endParaRPr lang="nl-NL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51D14-A71F-4EA1-9AB6-40517BE1834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3894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61DF6-264E-4642-9FAC-24C448792C8F}" type="datetimeFigureOut">
              <a:rPr lang="nl-NL"/>
              <a:pPr>
                <a:defRPr/>
              </a:pPr>
              <a:t>10-2-2016</a:t>
            </a:fld>
            <a:endParaRPr lang="nl-NL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353A7C-542A-458C-B800-4ECB131A228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9960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D6424-C0D5-4121-AE4A-576C9842A963}" type="datetimeFigureOut">
              <a:rPr lang="nl-NL"/>
              <a:pPr>
                <a:defRPr/>
              </a:pPr>
              <a:t>10-2-2016</a:t>
            </a:fld>
            <a:endParaRPr lang="nl-NL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E95071-8099-40C1-B17C-B7C5D1F47EC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9858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0537C-7B04-44B8-8C39-BA950EE9DE88}" type="datetimeFigureOut">
              <a:rPr lang="nl-NL"/>
              <a:pPr>
                <a:defRPr/>
              </a:pPr>
              <a:t>10-2-2016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3D6B3424-44FF-4FDC-B369-1B9BE8A2565F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438038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C227F-1109-4E03-BF40-4157BE77676D}" type="datetimeFigureOut">
              <a:rPr lang="nl-NL"/>
              <a:pPr>
                <a:defRPr/>
              </a:pPr>
              <a:t>10-2-2016</a:t>
            </a:fld>
            <a:endParaRPr lang="nl-NL"/>
          </a:p>
        </p:txBody>
      </p:sp>
      <p:sp>
        <p:nvSpPr>
          <p:cNvPr id="6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94302A-3FAD-4221-B986-E719A0B993E4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65284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62E06-D677-4154-B615-7C91C9359879}" type="datetimeFigureOut">
              <a:rPr lang="nl-NL"/>
              <a:pPr>
                <a:defRPr/>
              </a:pPr>
              <a:t>10-2-2016</a:t>
            </a:fld>
            <a:endParaRPr lang="nl-NL"/>
          </a:p>
        </p:txBody>
      </p:sp>
      <p:sp>
        <p:nvSpPr>
          <p:cNvPr id="8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CA8103-0A61-46AD-BAE3-5F47036671A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76396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7D280-9D37-41E1-8EA7-1A38F31439DD}" type="datetimeFigureOut">
              <a:rPr lang="nl-NL"/>
              <a:pPr>
                <a:defRPr/>
              </a:pPr>
              <a:t>10-2-2016</a:t>
            </a:fld>
            <a:endParaRPr lang="nl-NL"/>
          </a:p>
        </p:txBody>
      </p:sp>
      <p:sp>
        <p:nvSpPr>
          <p:cNvPr id="4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DBCA4-DB55-4823-AD81-9809A1087CC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3862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33B94-3C6C-4FF0-833F-F1B0A3E445B2}" type="datetimeFigureOut">
              <a:rPr lang="nl-NL"/>
              <a:pPr>
                <a:defRPr/>
              </a:pPr>
              <a:t>10-2-2016</a:t>
            </a:fld>
            <a:endParaRPr lang="nl-NL"/>
          </a:p>
        </p:txBody>
      </p:sp>
      <p:sp>
        <p:nvSpPr>
          <p:cNvPr id="3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0700E-6E0D-4811-9092-CDDAFD117CD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77301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117D2-7689-49A6-B18B-38406E4521AB}" type="datetimeFigureOut">
              <a:rPr lang="nl-NL"/>
              <a:pPr>
                <a:defRPr/>
              </a:pPr>
              <a:t>10-2-2016</a:t>
            </a:fld>
            <a:endParaRPr lang="nl-NL"/>
          </a:p>
        </p:txBody>
      </p:sp>
      <p:sp>
        <p:nvSpPr>
          <p:cNvPr id="6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5B4ACF-4649-499A-BC13-4136E943678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6084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met één afgeknipte en afgeronde hoek 4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hthoekige driehoek 5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rije vorm 6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en-US" noProof="0" dirty="0"/>
          </a:p>
        </p:txBody>
      </p:sp>
      <p:sp>
        <p:nvSpPr>
          <p:cNvPr id="9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FA5C5-291A-4B51-BC6B-F3EBCB27F024}" type="datetimeFigureOut">
              <a:rPr lang="nl-NL"/>
              <a:pPr>
                <a:defRPr/>
              </a:pPr>
              <a:t>10-2-2016</a:t>
            </a:fld>
            <a:endParaRPr lang="nl-NL"/>
          </a:p>
        </p:txBody>
      </p:sp>
      <p:sp>
        <p:nvSpPr>
          <p:cNvPr id="10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1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fld id="{A8A8EAB0-DADF-4399-8AF0-0420442184A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1116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jdelijke aanduiding voor titel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stijl te bewerken</a:t>
            </a:r>
            <a:endParaRPr lang="en-US" altLang="nl-NL" smtClean="0"/>
          </a:p>
        </p:txBody>
      </p:sp>
      <p:sp>
        <p:nvSpPr>
          <p:cNvPr id="1029" name="Tijdelijke aanduiding voor tekst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modelstijlen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  <a:endParaRPr lang="en-US" altLang="nl-NL" smtClean="0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91022B-F910-4528-A453-3192C12FB51B}" type="datetimeFigureOut">
              <a:rPr lang="nl-NL"/>
              <a:pPr>
                <a:defRPr/>
              </a:pPr>
              <a:t>10-2-2016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  <a:latin typeface="Constantia" panose="02030602050306030303" pitchFamily="18" charset="0"/>
              </a:defRPr>
            </a:lvl1pPr>
          </a:lstStyle>
          <a:p>
            <a:fld id="{02EF80E0-2EBB-465D-8BFD-89790B2457EF}" type="slidenum">
              <a:rPr lang="nl-NL" altLang="nl-NL"/>
              <a:pPr/>
              <a:t>‹nr.›</a:t>
            </a:fld>
            <a:endParaRPr lang="nl-NL" altLang="nl-NL"/>
          </a:p>
        </p:txBody>
      </p:sp>
      <p:grpSp>
        <p:nvGrpSpPr>
          <p:cNvPr id="1033" name="Groep 1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Vrije v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Vrije v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3" r:id="rId2"/>
    <p:sldLayoutId id="2147483762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63" r:id="rId9"/>
    <p:sldLayoutId id="2147483759" r:id="rId10"/>
    <p:sldLayoutId id="21474837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ln>
            <a:miter lim="800000"/>
            <a:headEnd/>
            <a:tailEnd/>
          </a:ln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 smtClean="0"/>
              <a:t>O.3 Het </a:t>
            </a:r>
            <a:r>
              <a:rPr lang="nl-NL" dirty="0" smtClean="0"/>
              <a:t>Oog</a:t>
            </a:r>
            <a:br>
              <a:rPr lang="nl-NL" dirty="0" smtClean="0"/>
            </a:br>
            <a:endParaRPr lang="nl-NL" sz="48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z="2800" dirty="0"/>
              <a:t>oogkwalen en oplossingen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 smtClean="0"/>
              <a:t>overzicht bijziend</a:t>
            </a:r>
          </a:p>
        </p:txBody>
      </p:sp>
      <p:pic>
        <p:nvPicPr>
          <p:cNvPr id="12291" name="Tijdelijke aanduiding voor inhoud 3" descr="bijziend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95501" y="1928813"/>
            <a:ext cx="6715125" cy="42402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Oudziend</a:t>
            </a:r>
          </a:p>
        </p:txBody>
      </p:sp>
      <p:sp>
        <p:nvSpPr>
          <p:cNvPr id="1331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Probleem: voorwerp dichtbij kan niet scherp op het netvlies worden afgebeeld omdat de ooglens te zwak is.</a:t>
            </a:r>
          </a:p>
        </p:txBody>
      </p:sp>
      <p:pic>
        <p:nvPicPr>
          <p:cNvPr id="13316" name="Afbeelding 3" descr="zwart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988" y="3213100"/>
            <a:ext cx="7429500" cy="228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Afbeelding 4" descr="oudziend zonder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9225" y="3429001"/>
            <a:ext cx="343535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Afbeelding 5" descr="oudziend met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1" y="3375025"/>
            <a:ext cx="3452813" cy="188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Tekstvak 6"/>
          <p:cNvSpPr txBox="1">
            <a:spLocks noChangeArrowheads="1"/>
          </p:cNvSpPr>
          <p:nvPr/>
        </p:nvSpPr>
        <p:spPr bwMode="auto">
          <a:xfrm>
            <a:off x="4095750" y="5500689"/>
            <a:ext cx="54292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>
                <a:latin typeface="Constantia" panose="02030602050306030303" pitchFamily="18" charset="0"/>
              </a:rPr>
              <a:t>zonder bril			met leesbril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>
          <a:xfrm>
            <a:off x="609600" y="704850"/>
            <a:ext cx="10972800" cy="851942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Voorbeeld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4767809"/>
          </a:xfrm>
        </p:spPr>
        <p:txBody>
          <a:bodyPr>
            <a:normAutofit fontScale="92500"/>
          </a:bodyPr>
          <a:lstStyle/>
          <a:p>
            <a:pPr marL="342900" lvl="1" indent="-342900" eaLnBrk="1" fontAlgn="auto" hangingPunct="1"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nl-NL" dirty="0" smtClean="0"/>
              <a:t>Het </a:t>
            </a:r>
            <a:r>
              <a:rPr lang="nl-NL" dirty="0" smtClean="0"/>
              <a:t>nabijheidsafstand </a:t>
            </a:r>
            <a:r>
              <a:rPr lang="nl-NL" dirty="0" smtClean="0"/>
              <a:t>van een </a:t>
            </a:r>
            <a:r>
              <a:rPr lang="nl-NL" dirty="0" err="1" smtClean="0"/>
              <a:t>oudziende</a:t>
            </a:r>
            <a:r>
              <a:rPr lang="nl-NL" dirty="0" smtClean="0"/>
              <a:t> ligt </a:t>
            </a:r>
            <a:r>
              <a:rPr lang="nl-NL" dirty="0" smtClean="0"/>
              <a:t>is </a:t>
            </a:r>
            <a:r>
              <a:rPr lang="nl-NL" dirty="0" smtClean="0"/>
              <a:t>50 </a:t>
            </a:r>
            <a:r>
              <a:rPr lang="nl-NL" dirty="0" smtClean="0"/>
              <a:t>cm. Welke </a:t>
            </a:r>
            <a:r>
              <a:rPr lang="nl-NL" dirty="0" smtClean="0"/>
              <a:t>bril heeft hij nodig?</a:t>
            </a:r>
          </a:p>
          <a:p>
            <a:pPr marL="274320" lvl="1" indent="-274320" eaLnBrk="1" fontAlgn="auto" hangingPunct="1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nl-NL" dirty="0" smtClean="0"/>
          </a:p>
          <a:p>
            <a:pPr marL="274320" lvl="1" indent="-274320" eaLnBrk="1" fontAlgn="auto" hangingPunct="1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nl-NL" dirty="0" smtClean="0"/>
              <a:t>Om op 25 cm weer scherp te kunnen zien heeft het oog een sterkte van 62,8 </a:t>
            </a:r>
            <a:r>
              <a:rPr lang="nl-NL" dirty="0" err="1" smtClean="0"/>
              <a:t>dpt</a:t>
            </a:r>
            <a:r>
              <a:rPr lang="nl-NL" dirty="0"/>
              <a:t> </a:t>
            </a:r>
            <a:r>
              <a:rPr lang="nl-NL" dirty="0" smtClean="0"/>
              <a:t>nodig (onthouden).</a:t>
            </a:r>
          </a:p>
          <a:p>
            <a:pPr marL="274320" lvl="1" indent="-274320" eaLnBrk="1" fontAlgn="auto" hangingPunct="1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nl-NL" dirty="0"/>
          </a:p>
          <a:p>
            <a:pPr marL="0" lvl="1" indent="0" eaLnBrk="1" fontAlgn="auto" hangingPunct="1">
              <a:spcAft>
                <a:spcPts val="0"/>
              </a:spcAft>
              <a:buClr>
                <a:schemeClr val="accent3"/>
              </a:buClr>
              <a:buSzPct val="95000"/>
              <a:buNone/>
              <a:defRPr/>
            </a:pPr>
            <a:r>
              <a:rPr lang="nl-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stap 1: bereken de sterkte op 50 cm</a:t>
            </a:r>
            <a:endParaRPr lang="nl-N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nl-NL" sz="2400" i="1" dirty="0" smtClean="0"/>
              <a:t>v</a:t>
            </a:r>
            <a:r>
              <a:rPr lang="nl-NL" sz="2400" dirty="0" smtClean="0"/>
              <a:t> = 50 cm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nl-NL" sz="2400" i="1" dirty="0" smtClean="0"/>
              <a:t>b</a:t>
            </a:r>
            <a:r>
              <a:rPr lang="nl-NL" sz="2400" dirty="0" smtClean="0"/>
              <a:t> = 17 mm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nl-NL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nl-N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stap 2: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nl-NL" sz="2400" dirty="0" smtClean="0"/>
              <a:t>Om op 25 cm scherp te kunnen zien heeft het oog 62,8 </a:t>
            </a:r>
            <a:r>
              <a:rPr lang="nl-NL" sz="2400" dirty="0" err="1" smtClean="0"/>
              <a:t>dpt</a:t>
            </a:r>
            <a:r>
              <a:rPr lang="nl-NL" sz="2400" dirty="0" smtClean="0"/>
              <a:t> nodig. Het oog zelf heeft dus 2,0 </a:t>
            </a:r>
            <a:r>
              <a:rPr lang="nl-NL" sz="2400" dirty="0" err="1" smtClean="0"/>
              <a:t>dpt</a:t>
            </a:r>
            <a:r>
              <a:rPr lang="nl-NL" sz="2400" dirty="0" smtClean="0"/>
              <a:t> te kort </a:t>
            </a:r>
            <a:r>
              <a:rPr lang="nl-NL" sz="2400" dirty="0" smtClean="0">
                <a:sym typeface="Wingdings" panose="05000000000000000000" pitchFamily="2" charset="2"/>
              </a:rPr>
              <a:t>  leesbril met een sterkte van +2,0 </a:t>
            </a:r>
            <a:r>
              <a:rPr lang="nl-NL" sz="2400" dirty="0" err="1" smtClean="0">
                <a:sym typeface="Wingdings" panose="05000000000000000000" pitchFamily="2" charset="2"/>
              </a:rPr>
              <a:t>dpt</a:t>
            </a:r>
            <a:endParaRPr lang="nl-NL" sz="2400" dirty="0"/>
          </a:p>
        </p:txBody>
      </p:sp>
      <p:sp>
        <p:nvSpPr>
          <p:cNvPr id="5" name="Rechteraccolade 4"/>
          <p:cNvSpPr/>
          <p:nvPr/>
        </p:nvSpPr>
        <p:spPr>
          <a:xfrm>
            <a:off x="2135560" y="3919722"/>
            <a:ext cx="216024" cy="886397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kstvak 5"/>
              <p:cNvSpPr txBox="1"/>
              <p:nvPr/>
            </p:nvSpPr>
            <p:spPr>
              <a:xfrm>
                <a:off x="2459596" y="3903740"/>
                <a:ext cx="7272808" cy="825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4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nl-NL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  <m:r>
                        <a:rPr lang="nl-NL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nl-NL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nl-NL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2400" b="0" i="1" smtClean="0">
                              <a:latin typeface="Cambria Math" panose="02040503050406030204" pitchFamily="18" charset="0"/>
                            </a:rPr>
                            <m:t>0,50</m:t>
                          </m:r>
                        </m:den>
                      </m:f>
                      <m:r>
                        <a:rPr lang="nl-NL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nl-NL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2400" b="0" i="1" smtClean="0">
                              <a:latin typeface="Cambria Math" panose="02040503050406030204" pitchFamily="18" charset="0"/>
                            </a:rPr>
                            <m:t>0,017</m:t>
                          </m:r>
                        </m:den>
                      </m:f>
                      <m:r>
                        <a:rPr lang="nl-NL" sz="2400" b="0" i="1" smtClean="0">
                          <a:latin typeface="Cambria Math" panose="02040503050406030204" pitchFamily="18" charset="0"/>
                        </a:rPr>
                        <m:t>=2+58,8=60,8 </m:t>
                      </m:r>
                      <m:r>
                        <a:rPr lang="nl-NL" sz="2400" b="0" i="1" smtClean="0">
                          <a:latin typeface="Cambria Math" panose="02040503050406030204" pitchFamily="18" charset="0"/>
                        </a:rPr>
                        <m:t>𝑑𝑝𝑡</m:t>
                      </m:r>
                      <m:r>
                        <a:rPr lang="nl-NL" sz="2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nl-NL" sz="2400" dirty="0"/>
              </a:p>
            </p:txBody>
          </p:sp>
        </mc:Choice>
        <mc:Fallback>
          <p:sp>
            <p:nvSpPr>
              <p:cNvPr id="6" name="Tekstvak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9596" y="3903740"/>
                <a:ext cx="7272808" cy="82529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overzicht oudziend</a:t>
            </a:r>
          </a:p>
        </p:txBody>
      </p:sp>
      <p:pic>
        <p:nvPicPr>
          <p:cNvPr id="15363" name="Tijdelijke aanduiding voor inhoud 3" descr="oudziend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83432" y="1988840"/>
            <a:ext cx="6858000" cy="4330700"/>
          </a:xfrm>
        </p:spPr>
      </p:pic>
      <p:sp>
        <p:nvSpPr>
          <p:cNvPr id="2" name="Tekstvak 1"/>
          <p:cNvSpPr txBox="1"/>
          <p:nvPr/>
        </p:nvSpPr>
        <p:spPr>
          <a:xfrm>
            <a:off x="8400256" y="4005064"/>
            <a:ext cx="30243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Om weer goed veraf te kunnen zien moet een </a:t>
            </a:r>
            <a:r>
              <a:rPr lang="nl-NL" sz="2400" dirty="0" err="1" smtClean="0"/>
              <a:t>oudziende</a:t>
            </a:r>
            <a:r>
              <a:rPr lang="nl-NL" sz="2400" dirty="0" smtClean="0"/>
              <a:t> zijn leesbril weer afzetten</a:t>
            </a:r>
            <a:endParaRPr lang="nl-N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Verziend</a:t>
            </a:r>
          </a:p>
        </p:txBody>
      </p:sp>
      <p:sp>
        <p:nvSpPr>
          <p:cNvPr id="16387" name="Tijdelijke aanduiding voor inhoud 2"/>
          <p:cNvSpPr>
            <a:spLocks noGrp="1"/>
          </p:cNvSpPr>
          <p:nvPr>
            <p:ph idx="1"/>
          </p:nvPr>
        </p:nvSpPr>
        <p:spPr>
          <a:xfrm>
            <a:off x="695400" y="1935164"/>
            <a:ext cx="10225136" cy="922337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Probleem: hij kan een voorwerp in de verte niet ontspannen zien.</a:t>
            </a:r>
          </a:p>
          <a:p>
            <a:pPr eaLnBrk="1" hangingPunct="1"/>
            <a:endParaRPr lang="nl-NL" altLang="nl-NL" dirty="0" smtClean="0"/>
          </a:p>
        </p:txBody>
      </p:sp>
      <p:pic>
        <p:nvPicPr>
          <p:cNvPr id="16388" name="Afbeelding 3" descr="zwart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0" y="2928938"/>
            <a:ext cx="79248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Afbeelding 4" descr="verziend ontspannen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75" y="3286126"/>
            <a:ext cx="2928938" cy="201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Afbeelding 5" descr="verziend gespannen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189" y="3214688"/>
            <a:ext cx="3000375" cy="205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1" name="Tekstvak 6"/>
          <p:cNvSpPr txBox="1">
            <a:spLocks noChangeArrowheads="1"/>
          </p:cNvSpPr>
          <p:nvPr/>
        </p:nvSpPr>
        <p:spPr bwMode="auto">
          <a:xfrm>
            <a:off x="3452813" y="5572126"/>
            <a:ext cx="62150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>
                <a:latin typeface="Constantia" panose="02030602050306030303" pitchFamily="18" charset="0"/>
              </a:rPr>
              <a:t>ontspannen			    gespannen</a:t>
            </a:r>
          </a:p>
          <a:p>
            <a:pPr eaLnBrk="1" hangingPunct="1"/>
            <a:r>
              <a:rPr lang="nl-NL" altLang="nl-NL">
                <a:latin typeface="Constantia" panose="02030602050306030303" pitchFamily="18" charset="0"/>
              </a:rPr>
              <a:t>b.v. 60 dpt			     b.v. 62 dpt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Voorbeeld</a:t>
            </a:r>
          </a:p>
        </p:txBody>
      </p:sp>
      <p:sp>
        <p:nvSpPr>
          <p:cNvPr id="17411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935164"/>
            <a:ext cx="10238928" cy="993775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Je kunt niet met behulp van het nabijheidspunt en vertepunt (= </a:t>
            </a:r>
            <a:r>
              <a:rPr lang="nl-NL" altLang="nl-NL" dirty="0" smtClean="0">
                <a:sym typeface="Symbol" panose="05050102010706020507" pitchFamily="18" charset="2"/>
              </a:rPr>
              <a:t>) de sterkte van de bril </a:t>
            </a:r>
            <a:r>
              <a:rPr lang="nl-NL" altLang="nl-NL" dirty="0" smtClean="0">
                <a:sym typeface="Symbol" panose="05050102010706020507" pitchFamily="18" charset="2"/>
              </a:rPr>
              <a:t>voor veraf bepalen</a:t>
            </a:r>
            <a:r>
              <a:rPr lang="nl-NL" altLang="nl-NL" dirty="0" smtClean="0">
                <a:sym typeface="Symbol" panose="05050102010706020507" pitchFamily="18" charset="2"/>
              </a:rPr>
              <a:t>.</a:t>
            </a:r>
          </a:p>
          <a:p>
            <a:pPr eaLnBrk="1" hangingPunct="1"/>
            <a:endParaRPr lang="nl-NL" altLang="nl-NL" dirty="0" smtClean="0"/>
          </a:p>
        </p:txBody>
      </p:sp>
      <p:pic>
        <p:nvPicPr>
          <p:cNvPr id="17412" name="Afbeelding 3" descr="zwart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75" y="2928939"/>
            <a:ext cx="7715250" cy="282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Afbeelding 4" descr="verziend gespannen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071813"/>
            <a:ext cx="3259138" cy="223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Afbeelding 5" descr="verziend met bril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589" y="3071813"/>
            <a:ext cx="3036887" cy="250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Tekstvak 6"/>
          <p:cNvSpPr txBox="1">
            <a:spLocks noChangeArrowheads="1"/>
          </p:cNvSpPr>
          <p:nvPr/>
        </p:nvSpPr>
        <p:spPr bwMode="auto">
          <a:xfrm>
            <a:off x="3595688" y="5786438"/>
            <a:ext cx="19288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>
                <a:latin typeface="Constantia" panose="02030602050306030303" pitchFamily="18" charset="0"/>
              </a:rPr>
              <a:t>gespannen oog</a:t>
            </a:r>
          </a:p>
          <a:p>
            <a:pPr algn="ctr" eaLnBrk="1" hangingPunct="1"/>
            <a:r>
              <a:rPr lang="nl-NL" altLang="nl-NL">
                <a:latin typeface="Constantia" panose="02030602050306030303" pitchFamily="18" charset="0"/>
              </a:rPr>
              <a:t>b. v. 62 dpt</a:t>
            </a:r>
          </a:p>
        </p:txBody>
      </p:sp>
      <p:sp>
        <p:nvSpPr>
          <p:cNvPr id="17416" name="Tekstvak 7"/>
          <p:cNvSpPr txBox="1">
            <a:spLocks noChangeArrowheads="1"/>
          </p:cNvSpPr>
          <p:nvPr/>
        </p:nvSpPr>
        <p:spPr bwMode="auto">
          <a:xfrm>
            <a:off x="6596063" y="5857876"/>
            <a:ext cx="2857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>
                <a:latin typeface="Constantia" panose="02030602050306030303" pitchFamily="18" charset="0"/>
              </a:rPr>
              <a:t>ontspannen oog (60 dpt)</a:t>
            </a:r>
          </a:p>
          <a:p>
            <a:pPr algn="ctr" eaLnBrk="1" hangingPunct="1"/>
            <a:r>
              <a:rPr lang="nl-NL" altLang="nl-NL">
                <a:latin typeface="Constantia" panose="02030602050306030303" pitchFamily="18" charset="0"/>
              </a:rPr>
              <a:t>bril van 62-60 =2 dpt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overzicht verziend</a:t>
            </a:r>
          </a:p>
        </p:txBody>
      </p:sp>
      <p:pic>
        <p:nvPicPr>
          <p:cNvPr id="18435" name="Tijdelijke aanduiding voor inhoud 3" descr="verziend.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95501" y="1857375"/>
            <a:ext cx="7072313" cy="44656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Het oog</a:t>
            </a:r>
          </a:p>
        </p:txBody>
      </p:sp>
      <p:sp>
        <p:nvSpPr>
          <p:cNvPr id="6147" name="Tijdelijke aanduiding voor inhoud 2"/>
          <p:cNvSpPr>
            <a:spLocks noGrp="1"/>
          </p:cNvSpPr>
          <p:nvPr>
            <p:ph idx="1"/>
          </p:nvPr>
        </p:nvSpPr>
        <p:spPr>
          <a:xfrm>
            <a:off x="767408" y="1935164"/>
            <a:ext cx="5472607" cy="4389437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Grootste deel van de breking vindt plaats bij het hoornvlies </a:t>
            </a:r>
            <a:r>
              <a:rPr lang="nl-NL" altLang="nl-NL" dirty="0" smtClean="0"/>
              <a:t>(ca. 60 </a:t>
            </a:r>
            <a:r>
              <a:rPr lang="nl-NL" altLang="nl-NL" dirty="0" err="1" smtClean="0"/>
              <a:t>dpt</a:t>
            </a:r>
            <a:r>
              <a:rPr lang="nl-NL" altLang="nl-NL" dirty="0" smtClean="0"/>
              <a:t>)</a:t>
            </a:r>
          </a:p>
          <a:p>
            <a:pPr eaLnBrk="1" hangingPunct="1"/>
            <a:r>
              <a:rPr lang="nl-NL" altLang="nl-NL" dirty="0" smtClean="0"/>
              <a:t>Klein deel door </a:t>
            </a:r>
            <a:r>
              <a:rPr lang="nl-NL" altLang="nl-NL" dirty="0" smtClean="0"/>
              <a:t>de kristallens </a:t>
            </a:r>
            <a:r>
              <a:rPr lang="nl-NL" altLang="nl-NL" dirty="0" smtClean="0"/>
              <a:t>(10 </a:t>
            </a:r>
            <a:r>
              <a:rPr lang="nl-NL" altLang="nl-NL" dirty="0" err="1" smtClean="0"/>
              <a:t>dpt</a:t>
            </a:r>
            <a:r>
              <a:rPr lang="nl-NL" altLang="nl-NL" dirty="0" smtClean="0"/>
              <a:t>)</a:t>
            </a:r>
          </a:p>
        </p:txBody>
      </p:sp>
      <p:pic>
        <p:nvPicPr>
          <p:cNvPr id="6148" name="Picture 2" descr="http://home.versatel.nl/jcamps/afbeeldin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540000">
            <a:off x="6781215" y="1592621"/>
            <a:ext cx="4143375" cy="429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Gereduceerde oog</a:t>
            </a:r>
          </a:p>
        </p:txBody>
      </p:sp>
      <p:sp>
        <p:nvSpPr>
          <p:cNvPr id="7171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935164"/>
            <a:ext cx="4766319" cy="4389437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We doen net alsof alle breking plaatsvindt in de ooglens (sterkte tussen </a:t>
            </a:r>
            <a:r>
              <a:rPr lang="nl-NL" altLang="nl-NL" dirty="0" smtClean="0"/>
              <a:t>ca. 60-70 </a:t>
            </a:r>
            <a:r>
              <a:rPr lang="nl-NL" altLang="nl-NL" dirty="0" err="1" smtClean="0"/>
              <a:t>dpt</a:t>
            </a:r>
            <a:r>
              <a:rPr lang="nl-NL" altLang="nl-NL" dirty="0" smtClean="0"/>
              <a:t>)</a:t>
            </a:r>
          </a:p>
        </p:txBody>
      </p:sp>
      <p:pic>
        <p:nvPicPr>
          <p:cNvPr id="7172" name="Picture 2" descr="http://home.versatel.nl/jcamps/afbeeldin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540000">
            <a:off x="5918201" y="1965325"/>
            <a:ext cx="4143375" cy="429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Begrippen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nl-NL" i="1" dirty="0" smtClean="0">
                <a:solidFill>
                  <a:schemeClr val="tx2">
                    <a:lumMod val="75000"/>
                  </a:schemeClr>
                </a:solidFill>
              </a:rPr>
              <a:t>accommoderen</a:t>
            </a:r>
            <a:r>
              <a:rPr lang="nl-NL" dirty="0" smtClean="0"/>
              <a:t>: ooglens boller maker om dichterbij scherp te </a:t>
            </a:r>
            <a:r>
              <a:rPr lang="nl-NL" dirty="0" smtClean="0"/>
              <a:t>zien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nl-NL" i="1" dirty="0" smtClean="0">
                <a:solidFill>
                  <a:schemeClr val="accent1">
                    <a:lumMod val="50000"/>
                  </a:schemeClr>
                </a:solidFill>
              </a:rPr>
              <a:t>adaptatie</a:t>
            </a:r>
            <a:r>
              <a:rPr lang="nl-NL" dirty="0" smtClean="0"/>
              <a:t>: pupil groter en kleiner maken</a:t>
            </a:r>
            <a:endParaRPr lang="nl-NL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nl-NL" i="1" dirty="0" smtClean="0">
                <a:solidFill>
                  <a:schemeClr val="tx2">
                    <a:lumMod val="75000"/>
                  </a:schemeClr>
                </a:solidFill>
              </a:rPr>
              <a:t>vertepunt V </a:t>
            </a:r>
            <a:r>
              <a:rPr lang="nl-NL" dirty="0" smtClean="0"/>
              <a:t>: punt dat je zonder te accommoderen scherp kunt zien (normaal oog: </a:t>
            </a:r>
            <a:r>
              <a:rPr lang="nl-NL" dirty="0" smtClean="0">
                <a:sym typeface="Symbol"/>
              </a:rPr>
              <a:t>)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nl-NL" i="1" dirty="0" smtClean="0">
                <a:solidFill>
                  <a:schemeClr val="tx2">
                    <a:lumMod val="75000"/>
                  </a:schemeClr>
                </a:solidFill>
                <a:sym typeface="Symbol"/>
              </a:rPr>
              <a:t>nabijheidspunt N</a:t>
            </a:r>
            <a:r>
              <a:rPr lang="nl-NL" dirty="0" smtClean="0">
                <a:solidFill>
                  <a:schemeClr val="tx2">
                    <a:lumMod val="75000"/>
                  </a:schemeClr>
                </a:solidFill>
                <a:sym typeface="Symbol"/>
              </a:rPr>
              <a:t>:</a:t>
            </a:r>
            <a:r>
              <a:rPr lang="nl-NL" dirty="0" smtClean="0">
                <a:sym typeface="Symbol"/>
              </a:rPr>
              <a:t> punt dat je met maximaal accommoderen nog scherp kunt zien (jong oog 10 cm; normaal tot 25 cm)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nl-NL" i="1" dirty="0" smtClean="0">
                <a:solidFill>
                  <a:schemeClr val="tx2">
                    <a:lumMod val="75000"/>
                  </a:schemeClr>
                </a:solidFill>
                <a:sym typeface="Symbol"/>
              </a:rPr>
              <a:t>accommoderend vermogen</a:t>
            </a:r>
            <a:r>
              <a:rPr lang="nl-NL" dirty="0" smtClean="0">
                <a:sym typeface="Symbol"/>
              </a:rPr>
              <a:t>: verschil in sterkte tussen maximaal ingespannen en ontspannen oog (minder dan 4 </a:t>
            </a:r>
            <a:r>
              <a:rPr lang="nl-NL" dirty="0" err="1" smtClean="0">
                <a:sym typeface="Symbol"/>
              </a:rPr>
              <a:t>dpt</a:t>
            </a:r>
            <a:r>
              <a:rPr lang="nl-NL" dirty="0" smtClean="0">
                <a:sym typeface="Symbol"/>
              </a:rPr>
              <a:t>  bril)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Oogkwalen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nl-NL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nl-NL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nl-NL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nl-NL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nl-NL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nl-NL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nl-NL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nl-NL" sz="20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nl-NL" sz="2000" dirty="0"/>
              <a:t>voor </a:t>
            </a:r>
            <a:r>
              <a:rPr lang="nl-NL" sz="2000" i="1" dirty="0" err="1">
                <a:solidFill>
                  <a:schemeClr val="tx2">
                    <a:lumMod val="75000"/>
                  </a:schemeClr>
                </a:solidFill>
              </a:rPr>
              <a:t>verzienden</a:t>
            </a:r>
            <a:r>
              <a:rPr lang="nl-NL" sz="2000" dirty="0"/>
              <a:t> ligt het probleem veraf en voor </a:t>
            </a:r>
            <a:r>
              <a:rPr lang="nl-NL" sz="2000" i="1" dirty="0" err="1">
                <a:solidFill>
                  <a:schemeClr val="tx2">
                    <a:lumMod val="75000"/>
                  </a:schemeClr>
                </a:solidFill>
              </a:rPr>
              <a:t>oudzienden</a:t>
            </a:r>
            <a:r>
              <a:rPr lang="nl-NL" sz="2000" dirty="0"/>
              <a:t> dichtbij </a:t>
            </a: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960986"/>
              </p:ext>
            </p:extLst>
          </p:nvPr>
        </p:nvGraphicFramePr>
        <p:xfrm>
          <a:off x="767409" y="2060848"/>
          <a:ext cx="10081119" cy="3308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337"/>
                <a:gridCol w="3305559"/>
                <a:gridCol w="1128727"/>
                <a:gridCol w="1289974"/>
                <a:gridCol w="2502522"/>
              </a:tblGrid>
              <a:tr h="557009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kwaal</a:t>
                      </a:r>
                      <a:endParaRPr lang="nl-NL" sz="1800" dirty="0"/>
                    </a:p>
                  </a:txBody>
                  <a:tcPr marL="91439" marR="91439" marT="45703" marB="4570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 smtClean="0"/>
                        <a:t>probleem</a:t>
                      </a:r>
                    </a:p>
                  </a:txBody>
                  <a:tcPr marL="91439" marR="91439" marT="45703" marB="4570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 smtClean="0"/>
                        <a:t>V</a:t>
                      </a:r>
                    </a:p>
                  </a:txBody>
                  <a:tcPr marL="91439" marR="91439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N</a:t>
                      </a:r>
                      <a:endParaRPr lang="nl-NL" sz="1800" dirty="0"/>
                    </a:p>
                  </a:txBody>
                  <a:tcPr marL="91439" marR="91439" marT="45703" marB="45703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Oplossing</a:t>
                      </a:r>
                      <a:endParaRPr lang="nl-NL" sz="1800" dirty="0"/>
                    </a:p>
                  </a:txBody>
                  <a:tcPr marL="91439" marR="91439" marT="45703" marB="45703"/>
                </a:tc>
              </a:tr>
              <a:tr h="557009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normaal</a:t>
                      </a:r>
                      <a:endParaRPr lang="nl-NL" sz="1800" dirty="0"/>
                    </a:p>
                  </a:txBody>
                  <a:tcPr marL="91439" marR="91439" marT="45703" marB="45703"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sz="1800" dirty="0" smtClean="0"/>
                        <a:t>-</a:t>
                      </a:r>
                      <a:endParaRPr lang="nl-NL" sz="1800" dirty="0"/>
                    </a:p>
                  </a:txBody>
                  <a:tcPr marL="91439" marR="91439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>
                          <a:sym typeface="Symbol"/>
                        </a:rPr>
                        <a:t></a:t>
                      </a:r>
                      <a:endParaRPr lang="nl-NL" sz="1800" dirty="0"/>
                    </a:p>
                  </a:txBody>
                  <a:tcPr marL="91439" marR="91439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&lt; 25 cm</a:t>
                      </a:r>
                      <a:endParaRPr lang="nl-NL" sz="1800" dirty="0"/>
                    </a:p>
                  </a:txBody>
                  <a:tcPr marL="91439" marR="91439" marT="45703" marB="45703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-</a:t>
                      </a:r>
                      <a:endParaRPr lang="nl-NL" sz="1800" dirty="0"/>
                    </a:p>
                  </a:txBody>
                  <a:tcPr marL="91439" marR="91439" marT="45703" marB="45703"/>
                </a:tc>
              </a:tr>
              <a:tr h="640010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bijziend</a:t>
                      </a:r>
                      <a:endParaRPr lang="nl-NL" sz="1800" dirty="0"/>
                    </a:p>
                  </a:txBody>
                  <a:tcPr marL="91439" marR="91439" marT="45703" marB="45703"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sz="1800" dirty="0" smtClean="0"/>
                        <a:t>veraf niet goed kunnen zien</a:t>
                      </a:r>
                      <a:endParaRPr lang="nl-NL" sz="1800" dirty="0"/>
                    </a:p>
                  </a:txBody>
                  <a:tcPr marL="91439" marR="91439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&lt; 4 m</a:t>
                      </a:r>
                      <a:endParaRPr lang="nl-NL" sz="1800" dirty="0"/>
                    </a:p>
                  </a:txBody>
                  <a:tcPr marL="91439" marR="91439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-</a:t>
                      </a:r>
                      <a:endParaRPr lang="nl-NL" sz="1800" dirty="0"/>
                    </a:p>
                  </a:txBody>
                  <a:tcPr marL="91439" marR="91439" marT="45703" marB="45703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negatieve</a:t>
                      </a:r>
                      <a:r>
                        <a:rPr lang="nl-NL" sz="1800" baseline="0" dirty="0" smtClean="0"/>
                        <a:t> lenzen</a:t>
                      </a:r>
                      <a:endParaRPr lang="nl-NL" sz="1800" dirty="0"/>
                    </a:p>
                  </a:txBody>
                  <a:tcPr marL="91439" marR="91439" marT="45703" marB="45703"/>
                </a:tc>
              </a:tr>
              <a:tr h="640010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verziend</a:t>
                      </a:r>
                      <a:endParaRPr lang="nl-NL" sz="1800" dirty="0"/>
                    </a:p>
                  </a:txBody>
                  <a:tcPr marL="91439" marR="91439" marT="45703" marB="45703"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sz="1800" dirty="0" smtClean="0"/>
                        <a:t>niet ontspannen</a:t>
                      </a:r>
                      <a:r>
                        <a:rPr lang="nl-NL" sz="1800" baseline="0" dirty="0" smtClean="0"/>
                        <a:t> in de verte kijken</a:t>
                      </a:r>
                      <a:endParaRPr lang="nl-NL" sz="1800" dirty="0"/>
                    </a:p>
                  </a:txBody>
                  <a:tcPr marL="91439" marR="91439" marT="45703" marB="4570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 smtClean="0">
                          <a:sym typeface="Symbol"/>
                        </a:rPr>
                        <a:t></a:t>
                      </a:r>
                      <a:endParaRPr lang="nl-NL" sz="1800" dirty="0" smtClean="0"/>
                    </a:p>
                    <a:p>
                      <a:pPr algn="ctr"/>
                      <a:endParaRPr lang="nl-NL" sz="1800" dirty="0"/>
                    </a:p>
                  </a:txBody>
                  <a:tcPr marL="91439" marR="91439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-</a:t>
                      </a:r>
                      <a:endParaRPr lang="nl-NL" sz="1800" dirty="0"/>
                    </a:p>
                  </a:txBody>
                  <a:tcPr marL="91439" marR="91439" marT="45703" marB="45703"/>
                </a:tc>
                <a:tc>
                  <a:txBody>
                    <a:bodyPr/>
                    <a:lstStyle/>
                    <a:p>
                      <a:r>
                        <a:rPr lang="nl-NL" sz="1800" baseline="0" dirty="0" smtClean="0"/>
                        <a:t>positieve  lenzen</a:t>
                      </a:r>
                      <a:endParaRPr lang="nl-NL" sz="1800" dirty="0"/>
                    </a:p>
                  </a:txBody>
                  <a:tcPr marL="91439" marR="91439" marT="45703" marB="45703"/>
                </a:tc>
              </a:tr>
              <a:tr h="914312">
                <a:tc>
                  <a:txBody>
                    <a:bodyPr/>
                    <a:lstStyle/>
                    <a:p>
                      <a:r>
                        <a:rPr lang="nl-NL" sz="1800" dirty="0" err="1" smtClean="0"/>
                        <a:t>oudziend</a:t>
                      </a:r>
                      <a:endParaRPr lang="nl-NL" sz="1800" dirty="0"/>
                    </a:p>
                  </a:txBody>
                  <a:tcPr marL="91439" marR="91439" marT="45703" marB="45703"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sz="1800" dirty="0" smtClean="0"/>
                        <a:t>dichtbij niet goed zien</a:t>
                      </a:r>
                      <a:endParaRPr lang="nl-NL" sz="1800" dirty="0"/>
                    </a:p>
                  </a:txBody>
                  <a:tcPr marL="91439" marR="91439" marT="45703" marB="4570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 smtClean="0">
                          <a:sym typeface="Symbol"/>
                        </a:rPr>
                        <a:t></a:t>
                      </a:r>
                      <a:endParaRPr lang="nl-NL" sz="1800" dirty="0" smtClean="0"/>
                    </a:p>
                    <a:p>
                      <a:pPr algn="ctr"/>
                      <a:endParaRPr lang="nl-NL" sz="1800" dirty="0"/>
                    </a:p>
                  </a:txBody>
                  <a:tcPr marL="91439" marR="91439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&gt; 25 cm</a:t>
                      </a:r>
                      <a:endParaRPr lang="nl-NL" sz="1800" dirty="0"/>
                    </a:p>
                  </a:txBody>
                  <a:tcPr marL="91439" marR="91439" marT="45703" marB="45703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positieve lenzen (leesbril)</a:t>
                      </a:r>
                      <a:endParaRPr lang="nl-NL" sz="1800" dirty="0"/>
                    </a:p>
                  </a:txBody>
                  <a:tcPr marL="91439" marR="91439" marT="45703" marB="4570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Boek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935164"/>
            <a:ext cx="10238928" cy="4389437"/>
          </a:xfrm>
        </p:spPr>
        <p:txBody>
          <a:bodyPr/>
          <a:lstStyle/>
          <a:p>
            <a:r>
              <a:rPr lang="nl-NL" dirty="0" smtClean="0"/>
              <a:t>Het boek gaat er vanuit dat een “normaal” oog een grootte heeft van 17 mm. Voor de beeldsafstand geldt dus </a:t>
            </a:r>
            <a:r>
              <a:rPr lang="nl-NL" i="1" dirty="0" smtClean="0"/>
              <a:t>b</a:t>
            </a:r>
            <a:r>
              <a:rPr lang="nl-NL" dirty="0" smtClean="0"/>
              <a:t> = 17 mm = 0,017 m</a:t>
            </a:r>
          </a:p>
          <a:p>
            <a:pPr marL="0" indent="0">
              <a:buNone/>
            </a:pPr>
            <a:endParaRPr lang="nl-NL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>
              <a:buNone/>
            </a:pPr>
            <a:r>
              <a:rPr lang="nl-N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</a:t>
            </a:r>
            <a:r>
              <a:rPr lang="nl-NL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pdracht</a:t>
            </a:r>
          </a:p>
          <a:p>
            <a:r>
              <a:rPr lang="nl-NL" dirty="0" smtClean="0"/>
              <a:t>Bereken de sterkte van de ooglens als je naar de sterren kijkt</a:t>
            </a:r>
          </a:p>
          <a:p>
            <a:endParaRPr lang="nl-NL" dirty="0"/>
          </a:p>
          <a:p>
            <a:r>
              <a:rPr lang="nl-NL" i="1" dirty="0" smtClean="0"/>
              <a:t>b</a:t>
            </a:r>
            <a:r>
              <a:rPr lang="nl-NL" dirty="0" smtClean="0"/>
              <a:t> = 17 mm = 0,017 m</a:t>
            </a:r>
          </a:p>
          <a:p>
            <a:r>
              <a:rPr lang="nl-NL" i="1" dirty="0" smtClean="0"/>
              <a:t>v</a:t>
            </a:r>
            <a:r>
              <a:rPr lang="nl-NL" dirty="0" smtClean="0"/>
              <a:t> = ∞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kstvak 3"/>
              <p:cNvSpPr txBox="1"/>
              <p:nvPr/>
            </p:nvSpPr>
            <p:spPr>
              <a:xfrm>
                <a:off x="4439816" y="4797152"/>
                <a:ext cx="7272808" cy="886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6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nl-NL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sz="2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2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  <m:r>
                        <a:rPr lang="nl-NL" sz="2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nl-NL" sz="2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2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nl-NL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sz="2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2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den>
                      </m:f>
                      <m:r>
                        <a:rPr lang="nl-NL" sz="2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nl-NL" sz="2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2600" b="0" i="1" smtClean="0">
                              <a:latin typeface="Cambria Math" panose="02040503050406030204" pitchFamily="18" charset="0"/>
                            </a:rPr>
                            <m:t>0,017</m:t>
                          </m:r>
                        </m:den>
                      </m:f>
                      <m:r>
                        <a:rPr lang="nl-NL" sz="2600" b="0" i="1" smtClean="0">
                          <a:latin typeface="Cambria Math" panose="02040503050406030204" pitchFamily="18" charset="0"/>
                        </a:rPr>
                        <m:t>=0+58,8=58,8 </m:t>
                      </m:r>
                      <m:r>
                        <a:rPr lang="nl-NL" sz="2600" b="0" i="1" smtClean="0">
                          <a:latin typeface="Cambria Math" panose="02040503050406030204" pitchFamily="18" charset="0"/>
                        </a:rPr>
                        <m:t>𝑑𝑝𝑡</m:t>
                      </m:r>
                      <m:r>
                        <a:rPr lang="nl-NL" sz="26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nl-NL" sz="2600" dirty="0"/>
              </a:p>
            </p:txBody>
          </p:sp>
        </mc:Choice>
        <mc:Fallback>
          <p:sp>
            <p:nvSpPr>
              <p:cNvPr id="4" name="Tekstvak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816" y="4797152"/>
                <a:ext cx="7272808" cy="88639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hteraccolade 4"/>
          <p:cNvSpPr/>
          <p:nvPr/>
        </p:nvSpPr>
        <p:spPr>
          <a:xfrm>
            <a:off x="3863752" y="4653136"/>
            <a:ext cx="432048" cy="115212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8389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Normaal oog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Opdracht</a:t>
            </a:r>
          </a:p>
          <a:p>
            <a:r>
              <a:rPr lang="nl-NL" dirty="0" smtClean="0"/>
              <a:t>Een normaal oog heeft een nabijheidsafstand van 25 cm of minder. Bereken de sterkte van de ooglens als je kijkt naar een voorwerp op 25 cm afstand.</a:t>
            </a:r>
          </a:p>
          <a:p>
            <a:endParaRPr lang="nl-NL" dirty="0"/>
          </a:p>
          <a:p>
            <a:r>
              <a:rPr lang="nl-NL" dirty="0" smtClean="0"/>
              <a:t>v = 25 cm = 0,25 m</a:t>
            </a:r>
          </a:p>
          <a:p>
            <a:r>
              <a:rPr lang="nl-NL" dirty="0" smtClean="0"/>
              <a:t>b = 17 mm = 0,017 m</a:t>
            </a:r>
          </a:p>
          <a:p>
            <a:endParaRPr lang="nl-NL" dirty="0"/>
          </a:p>
          <a:p>
            <a:r>
              <a:rPr lang="nl-NL" i="1" dirty="0" smtClean="0"/>
              <a:t>TIP: onthoud de getallen 58,8 </a:t>
            </a:r>
            <a:r>
              <a:rPr lang="nl-NL" i="1" dirty="0" err="1" smtClean="0"/>
              <a:t>dpt</a:t>
            </a:r>
            <a:r>
              <a:rPr lang="nl-NL" i="1" dirty="0" smtClean="0"/>
              <a:t> en 62,8 </a:t>
            </a:r>
            <a:r>
              <a:rPr lang="nl-NL" i="1" dirty="0" err="1" smtClean="0"/>
              <a:t>dpt</a:t>
            </a:r>
            <a:endParaRPr lang="nl-NL" i="1" dirty="0"/>
          </a:p>
        </p:txBody>
      </p:sp>
      <p:sp>
        <p:nvSpPr>
          <p:cNvPr id="4" name="Rechteraccolade 3"/>
          <p:cNvSpPr/>
          <p:nvPr/>
        </p:nvSpPr>
        <p:spPr>
          <a:xfrm>
            <a:off x="4007768" y="4135604"/>
            <a:ext cx="432048" cy="115212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/>
              <p:cNvSpPr txBox="1"/>
              <p:nvPr/>
            </p:nvSpPr>
            <p:spPr>
              <a:xfrm>
                <a:off x="4445544" y="4268469"/>
                <a:ext cx="7272808" cy="886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6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nl-NL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sz="2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2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  <m:r>
                        <a:rPr lang="nl-NL" sz="2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nl-NL" sz="2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2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nl-NL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sz="2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2600" b="0" i="1" smtClean="0">
                              <a:latin typeface="Cambria Math" panose="02040503050406030204" pitchFamily="18" charset="0"/>
                            </a:rPr>
                            <m:t>0,25</m:t>
                          </m:r>
                        </m:den>
                      </m:f>
                      <m:r>
                        <a:rPr lang="nl-NL" sz="2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nl-NL" sz="2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2600" b="0" i="1" smtClean="0">
                              <a:latin typeface="Cambria Math" panose="02040503050406030204" pitchFamily="18" charset="0"/>
                            </a:rPr>
                            <m:t>0,017</m:t>
                          </m:r>
                        </m:den>
                      </m:f>
                      <m:r>
                        <a:rPr lang="nl-NL" sz="2600" b="0" i="1" smtClean="0">
                          <a:latin typeface="Cambria Math" panose="02040503050406030204" pitchFamily="18" charset="0"/>
                        </a:rPr>
                        <m:t>=4+58,8=62,8 </m:t>
                      </m:r>
                      <m:r>
                        <a:rPr lang="nl-NL" sz="2600" b="0" i="1" smtClean="0">
                          <a:latin typeface="Cambria Math" panose="02040503050406030204" pitchFamily="18" charset="0"/>
                        </a:rPr>
                        <m:t>𝑑𝑝𝑡</m:t>
                      </m:r>
                      <m:r>
                        <a:rPr lang="nl-NL" sz="26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nl-NL" sz="2600" dirty="0"/>
              </a:p>
            </p:txBody>
          </p:sp>
        </mc:Choice>
        <mc:Fallback>
          <p:sp>
            <p:nvSpPr>
              <p:cNvPr id="5" name="Tekstvak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5544" y="4268469"/>
                <a:ext cx="7272808" cy="88639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871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Bijziend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81200" y="1935163"/>
            <a:ext cx="8229600" cy="8509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nl-NL" dirty="0" smtClean="0"/>
              <a:t>Probleem: evenwijdige lichtbundel komt voor het netvlies samen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nl-NL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nl-NL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nl-NL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nl-NL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nl-NL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nl-NL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nl-NL" i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nl-NL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nl-NL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nl-NL" dirty="0"/>
          </a:p>
        </p:txBody>
      </p:sp>
      <p:sp>
        <p:nvSpPr>
          <p:cNvPr id="10244" name="Tekstvak 5"/>
          <p:cNvSpPr txBox="1">
            <a:spLocks noChangeArrowheads="1"/>
          </p:cNvSpPr>
          <p:nvPr/>
        </p:nvSpPr>
        <p:spPr bwMode="auto">
          <a:xfrm>
            <a:off x="2166939" y="3071814"/>
            <a:ext cx="8143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>
              <a:latin typeface="Constantia" panose="02030602050306030303" pitchFamily="18" charset="0"/>
            </a:endParaRPr>
          </a:p>
        </p:txBody>
      </p:sp>
      <p:pic>
        <p:nvPicPr>
          <p:cNvPr id="10245" name="Afbeelding 6" descr="zwart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76" y="2857501"/>
            <a:ext cx="814387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Afbeelding 3" descr="bijziend zonder briel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25" y="2928938"/>
            <a:ext cx="3505200" cy="248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Afbeelding 4" descr="bijziend met bril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26" y="2857501"/>
            <a:ext cx="3425825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8" name="Tekstvak 7"/>
          <p:cNvSpPr txBox="1">
            <a:spLocks noChangeArrowheads="1"/>
          </p:cNvSpPr>
          <p:nvPr/>
        </p:nvSpPr>
        <p:spPr bwMode="auto">
          <a:xfrm>
            <a:off x="3810001" y="5572125"/>
            <a:ext cx="6143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>
                <a:latin typeface="Constantia" panose="02030602050306030303" pitchFamily="18" charset="0"/>
              </a:rPr>
              <a:t>zonder bril			met (negatieve) bril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>
          <a:xfrm>
            <a:off x="609600" y="704850"/>
            <a:ext cx="10972800" cy="779934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Voorbeeld 1</a:t>
            </a:r>
            <a:endParaRPr lang="nl-NL" altLang="nl-NL" dirty="0" smtClean="0"/>
          </a:p>
        </p:txBody>
      </p:sp>
      <p:sp>
        <p:nvSpPr>
          <p:cNvPr id="11267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484784"/>
            <a:ext cx="10972800" cy="4839817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nl-NL" altLang="nl-NL" dirty="0" smtClean="0"/>
              <a:t>Het vertepunt van een bijziende ligt op 50 cm.</a:t>
            </a:r>
          </a:p>
          <a:p>
            <a:pPr eaLnBrk="1" hangingPunct="1"/>
            <a:r>
              <a:rPr lang="nl-NL" altLang="nl-NL" dirty="0" smtClean="0"/>
              <a:t>Welke bril heeft hij nodig?</a:t>
            </a:r>
          </a:p>
          <a:p>
            <a:pPr eaLnBrk="1" hangingPunct="1"/>
            <a:endParaRPr lang="nl-NL" altLang="nl-NL" dirty="0" smtClean="0"/>
          </a:p>
          <a:p>
            <a:pPr marL="0" indent="0" eaLnBrk="1" hangingPunct="1">
              <a:buNone/>
            </a:pPr>
            <a:r>
              <a:rPr lang="nl-NL" altLang="nl-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stap</a:t>
            </a:r>
            <a:r>
              <a:rPr lang="nl-NL" altLang="nl-NL" dirty="0" smtClean="0"/>
              <a:t> 1: Bereken de sterkte van het ontspannen oog</a:t>
            </a:r>
          </a:p>
          <a:p>
            <a:pPr eaLnBrk="1" hangingPunct="1"/>
            <a:r>
              <a:rPr lang="nl-NL" altLang="nl-NL" dirty="0" smtClean="0"/>
              <a:t>b = 0,017 m</a:t>
            </a:r>
          </a:p>
          <a:p>
            <a:pPr eaLnBrk="1" hangingPunct="1"/>
            <a:r>
              <a:rPr lang="nl-NL" altLang="nl-NL" dirty="0" smtClean="0"/>
              <a:t>v = 0,50 m</a:t>
            </a:r>
            <a:endParaRPr lang="nl-NL" altLang="nl-NL" dirty="0"/>
          </a:p>
          <a:p>
            <a:pPr eaLnBrk="1" hangingPunct="1"/>
            <a:endParaRPr lang="nl-NL" altLang="nl-NL" dirty="0" smtClean="0"/>
          </a:p>
          <a:p>
            <a:pPr marL="0" indent="0" eaLnBrk="1" hangingPunct="1">
              <a:buNone/>
            </a:pPr>
            <a:r>
              <a:rPr lang="nl-NL" altLang="nl-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stap 2:</a:t>
            </a:r>
            <a:endParaRPr lang="nl-NL" altLang="nl-N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 panose="05050102010706020507" pitchFamily="18" charset="2"/>
            </a:endParaRPr>
          </a:p>
          <a:p>
            <a:pPr eaLnBrk="1" hangingPunct="1"/>
            <a:r>
              <a:rPr lang="nl-NL" altLang="nl-NL" dirty="0" smtClean="0"/>
              <a:t>Om goed in de verte te kijken heb je een sterkte van 58,8 </a:t>
            </a:r>
            <a:r>
              <a:rPr lang="nl-NL" altLang="nl-NL" dirty="0" err="1" smtClean="0"/>
              <a:t>dpt</a:t>
            </a:r>
            <a:r>
              <a:rPr lang="nl-NL" altLang="nl-NL" dirty="0" smtClean="0"/>
              <a:t> nodig. De ooglens is dus 2,0 </a:t>
            </a:r>
            <a:r>
              <a:rPr lang="nl-NL" altLang="nl-NL" dirty="0" err="1" smtClean="0"/>
              <a:t>dpt</a:t>
            </a:r>
            <a:r>
              <a:rPr lang="nl-NL" altLang="nl-NL" dirty="0" smtClean="0"/>
              <a:t> te sterk </a:t>
            </a:r>
            <a:r>
              <a:rPr lang="nl-NL" altLang="nl-NL" dirty="0" smtClean="0">
                <a:sym typeface="Wingdings" panose="05000000000000000000" pitchFamily="2" charset="2"/>
              </a:rPr>
              <a:t> dus een bril met een sterkte van -2,0 </a:t>
            </a:r>
            <a:r>
              <a:rPr lang="nl-NL" altLang="nl-NL" dirty="0" err="1" smtClean="0">
                <a:sym typeface="Wingdings" panose="05000000000000000000" pitchFamily="2" charset="2"/>
              </a:rPr>
              <a:t>dpt</a:t>
            </a:r>
            <a:endParaRPr lang="nl-NL" altLang="nl-NL" dirty="0" smtClean="0"/>
          </a:p>
          <a:p>
            <a:pPr marL="0" indent="0" eaLnBrk="1" hangingPunct="1">
              <a:buNone/>
            </a:pPr>
            <a:endParaRPr lang="nl-NL" altLang="nl-NL" dirty="0" smtClean="0"/>
          </a:p>
          <a:p>
            <a:pPr eaLnBrk="1" hangingPunct="1"/>
            <a:endParaRPr lang="nl-NL" altLang="nl-NL" dirty="0" smtClean="0"/>
          </a:p>
          <a:p>
            <a:pPr eaLnBrk="1" hangingPunct="1"/>
            <a:endParaRPr lang="nl-NL" altLang="nl-NL" dirty="0" smtClean="0"/>
          </a:p>
          <a:p>
            <a:pPr eaLnBrk="1" hangingPunct="1"/>
            <a:endParaRPr lang="nl-NL" altLang="nl-NL" dirty="0" smtClean="0"/>
          </a:p>
        </p:txBody>
      </p:sp>
      <p:sp>
        <p:nvSpPr>
          <p:cNvPr id="5" name="Rechteraccolade 4"/>
          <p:cNvSpPr/>
          <p:nvPr/>
        </p:nvSpPr>
        <p:spPr>
          <a:xfrm>
            <a:off x="2783632" y="3501008"/>
            <a:ext cx="360040" cy="1008112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/>
              <p:cNvSpPr txBox="1"/>
              <p:nvPr/>
            </p:nvSpPr>
            <p:spPr>
              <a:xfrm>
                <a:off x="3287688" y="3493576"/>
                <a:ext cx="7272808" cy="886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6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nl-NL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sz="2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2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  <m:r>
                        <a:rPr lang="nl-NL" sz="2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nl-NL" sz="2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2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nl-NL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sz="2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2600" b="0" i="1" smtClean="0">
                              <a:latin typeface="Cambria Math" panose="02040503050406030204" pitchFamily="18" charset="0"/>
                            </a:rPr>
                            <m:t>0,50</m:t>
                          </m:r>
                        </m:den>
                      </m:f>
                      <m:r>
                        <a:rPr lang="nl-NL" sz="2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nl-NL" sz="2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2600" b="0" i="1" smtClean="0">
                              <a:latin typeface="Cambria Math" panose="02040503050406030204" pitchFamily="18" charset="0"/>
                            </a:rPr>
                            <m:t>0,017</m:t>
                          </m:r>
                        </m:den>
                      </m:f>
                      <m:r>
                        <a:rPr lang="nl-NL" sz="2600" b="0" i="1" smtClean="0">
                          <a:latin typeface="Cambria Math" panose="02040503050406030204" pitchFamily="18" charset="0"/>
                        </a:rPr>
                        <m:t>=2+58,8=60,8 </m:t>
                      </m:r>
                      <m:r>
                        <a:rPr lang="nl-NL" sz="2600" b="0" i="1" smtClean="0">
                          <a:latin typeface="Cambria Math" panose="02040503050406030204" pitchFamily="18" charset="0"/>
                        </a:rPr>
                        <m:t>𝑑𝑝𝑡</m:t>
                      </m:r>
                      <m:r>
                        <a:rPr lang="nl-NL" sz="26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nl-NL" sz="2600" dirty="0"/>
              </a:p>
            </p:txBody>
          </p:sp>
        </mc:Choice>
        <mc:Fallback>
          <p:sp>
            <p:nvSpPr>
              <p:cNvPr id="7" name="Tekstvak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7688" y="3493576"/>
                <a:ext cx="7272808" cy="88639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room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Stroom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388</TotalTime>
  <Words>596</Words>
  <Application>Microsoft Office PowerPoint</Application>
  <PresentationFormat>Breedbeeld</PresentationFormat>
  <Paragraphs>119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2" baseType="lpstr">
      <vt:lpstr>Arial</vt:lpstr>
      <vt:lpstr>Calibri</vt:lpstr>
      <vt:lpstr>Constantia</vt:lpstr>
      <vt:lpstr>Wingdings 2</vt:lpstr>
      <vt:lpstr>Symbol</vt:lpstr>
      <vt:lpstr>Stroom</vt:lpstr>
      <vt:lpstr>O.3 Het Oog </vt:lpstr>
      <vt:lpstr>Het oog</vt:lpstr>
      <vt:lpstr>Gereduceerde oog</vt:lpstr>
      <vt:lpstr>Begrippen</vt:lpstr>
      <vt:lpstr>Oogkwalen</vt:lpstr>
      <vt:lpstr>Boek</vt:lpstr>
      <vt:lpstr>Normaal oog</vt:lpstr>
      <vt:lpstr>Bijziend</vt:lpstr>
      <vt:lpstr>Voorbeeld 1</vt:lpstr>
      <vt:lpstr>overzicht bijziend</vt:lpstr>
      <vt:lpstr>Oudziend</vt:lpstr>
      <vt:lpstr>Voorbeeld</vt:lpstr>
      <vt:lpstr>overzicht oudziend</vt:lpstr>
      <vt:lpstr>Verziend</vt:lpstr>
      <vt:lpstr>Voorbeeld</vt:lpstr>
      <vt:lpstr>overzicht verziend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 zeg je?</dc:title>
  <dc:creator>Inus</dc:creator>
  <cp:lastModifiedBy>inus kruise</cp:lastModifiedBy>
  <cp:revision>50</cp:revision>
  <dcterms:created xsi:type="dcterms:W3CDTF">2009-02-11T18:03:10Z</dcterms:created>
  <dcterms:modified xsi:type="dcterms:W3CDTF">2016-02-10T08:40:26Z</dcterms:modified>
</cp:coreProperties>
</file>